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4" r:id="rId2"/>
    <p:sldMasterId id="2147483665" r:id="rId3"/>
    <p:sldMasterId id="2147483672" r:id="rId4"/>
  </p:sldMasterIdLst>
  <p:notesMasterIdLst>
    <p:notesMasterId r:id="rId16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Questrial" pitchFamily="2" charset="77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W5Ct50hEk57E1IIS8LwpEH67h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B4284D-CFF1-4F77-A642-755F6F2524E9}">
  <a:tblStyle styleId="{6AB4284D-CFF1-4F77-A642-755F6F2524E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FF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FF3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D96610-CC1C-4CBE-9535-37741E6E0AC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D"/>
          </a:solidFill>
        </a:fill>
      </a:tcStyle>
    </a:wholeTbl>
    <a:band1H>
      <a:tcTxStyle/>
      <a:tcStyle>
        <a:tcBdr/>
        <a:fill>
          <a:solidFill>
            <a:srgbClr val="CCD2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2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26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83e2817e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b83e2817e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4e74edf0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2e4e74edf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44577649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b44577649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b44577649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e28d4cec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e28d4cecd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ee28d4cecd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4fddd9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2e4fddd9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4fddd90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e4fddd90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4fddd90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e4fddd90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1066800" y="536574"/>
            <a:ext cx="5334000" cy="536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9215437" y="3830638"/>
            <a:ext cx="252412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5E8E5"/>
              </a:buClr>
              <a:buSzPts val="2400"/>
              <a:buNone/>
              <a:defRPr sz="2400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e5a5602f24_2_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g2e5a5602f24_2_9"/>
          <p:cNvSpPr txBox="1">
            <a:spLocks noGrp="1"/>
          </p:cNvSpPr>
          <p:nvPr>
            <p:ph type="body" idx="1"/>
          </p:nvPr>
        </p:nvSpPr>
        <p:spPr>
          <a:xfrm>
            <a:off x="408517" y="5822089"/>
            <a:ext cx="8532283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2e5a5602f24_2_9"/>
          <p:cNvSpPr txBox="1">
            <a:spLocks noGrp="1"/>
          </p:cNvSpPr>
          <p:nvPr>
            <p:ph type="body" idx="2"/>
          </p:nvPr>
        </p:nvSpPr>
        <p:spPr>
          <a:xfrm>
            <a:off x="407460" y="1851550"/>
            <a:ext cx="11376025" cy="397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2e5a5602f24_2_9"/>
          <p:cNvSpPr txBox="1">
            <a:spLocks noGrp="1"/>
          </p:cNvSpPr>
          <p:nvPr>
            <p:ph type="title"/>
          </p:nvPr>
        </p:nvSpPr>
        <p:spPr>
          <a:xfrm>
            <a:off x="407988" y="932485"/>
            <a:ext cx="11375496" cy="78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e5a5602f24_2_9"/>
          <p:cNvSpPr txBox="1">
            <a:spLocks noGrp="1"/>
          </p:cNvSpPr>
          <p:nvPr>
            <p:ph type="ftr" idx="11"/>
          </p:nvPr>
        </p:nvSpPr>
        <p:spPr>
          <a:xfrm>
            <a:off x="407988" y="6381750"/>
            <a:ext cx="10271496" cy="40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3200"/>
              <a:buChar char="-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2380128" y="365125"/>
            <a:ext cx="8973671" cy="111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2581834" y="1825625"/>
            <a:ext cx="87719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052f6e05_0_30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e1052f6e05_0_3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2e1052f6e05_0_3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1052f6e05_0_209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e1052f6e05_0_209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2e1052f6e05_0_20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e1052f6e05_0_20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g2e1052f6e05_0_209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366682" y="3602038"/>
            <a:ext cx="830131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28d4cecd_1_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ee28d4cecd_1_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28d4cecd_1_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ee28d4cecd_1_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2ee28d4cecd_1_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28d4cecd_1_7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ee28d4cecd_1_7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>
                <a:solidFill>
                  <a:srgbClr val="2E2E2E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28d4cecd_1_7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ee28d4cecd_1_7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g2ee28d4cecd_1_7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2ee28d4cecd_1_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400"/>
              <a:buNone/>
              <a:defRPr sz="2400" b="1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g2ee28d4cecd_1_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Char char="-"/>
              <a:defRPr>
                <a:solidFill>
                  <a:srgbClr val="2E2E2E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e28d4cecd_1_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e28d4cecd_1_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ee28d4cecd_1_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3200"/>
              <a:buChar char="-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2" name="Google Shape;112;g2ee28d4cecd_1_8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e28d4cecd_1_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ee28d4cecd_1_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g2ee28d4cecd_1_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28d4cecd_1_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ee28d4cecd_1_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1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9250" rtl="0"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marL="2286000" lvl="4" indent="-349250" rtl="0"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marL="2743200" lvl="5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ee28d4cecd_1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e4fddd9081_0_1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e4fddd9081_0_1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g2e4fddd9081_0_1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e4fddd9081_0_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e4fddd9081_0_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2e4fddd9081_0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Char char="-"/>
              <a:defRPr>
                <a:solidFill>
                  <a:srgbClr val="2E2E2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Char char="-"/>
              <a:defRPr>
                <a:solidFill>
                  <a:srgbClr val="2E2E2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Char char="-"/>
              <a:defRPr>
                <a:solidFill>
                  <a:srgbClr val="2E2E2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Char char="-"/>
              <a:defRPr>
                <a:solidFill>
                  <a:srgbClr val="2E2E2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5E8E5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E8E5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D5E8E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366682" y="365125"/>
            <a:ext cx="89871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487706" y="1825625"/>
            <a:ext cx="88660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e28d4cecd_1_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9" name="Google Shape;89;g2ee28d4cecd_1_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E2E2E"/>
              </a:buClr>
              <a:buSzPts val="2800"/>
              <a:buFont typeface="NTR"/>
              <a:buChar char="-"/>
              <a:defRPr sz="28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NTR"/>
              <a:buChar char="-"/>
              <a:defRPr sz="20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NTR"/>
              <a:buChar char="-"/>
              <a:defRPr sz="19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NTR"/>
              <a:buChar char="-"/>
              <a:defRPr sz="19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sts.clarin.eu/cgi-bin/mailman/listinfo/training" TargetMode="External"/><Relationship Id="rId5" Type="http://schemas.openxmlformats.org/officeDocument/2006/relationships/hyperlink" Target="https://www.clarin.eu/content/learning-hub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larin.eu/Tour-de-CLARIN" TargetMode="External"/><Relationship Id="rId5" Type="http://schemas.openxmlformats.org/officeDocument/2006/relationships/hyperlink" Target="https://www.clarin.eu/content/clarin-impact-stories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arin.eu/eos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rin.eu/content/value-proposi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hyperlink" Target="https://youtu.be/lfDWBaaAcIw" TargetMode="External"/><Relationship Id="rId4" Type="http://schemas.openxmlformats.org/officeDocument/2006/relationships/hyperlink" Target="https://www.clarin.eu/sites/default/files/CLARIN-Value-Proposition-2020_final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vlo.clarin.eu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hyperlink" Target="https://switchboard.clarin.e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clarin.eu/resource-famili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rin.eu/trainers-network" TargetMode="External"/><Relationship Id="rId3" Type="http://schemas.openxmlformats.org/officeDocument/2006/relationships/hyperlink" Target="https://www.clarin.eu/governance/knowledge-infrastructure-committee" TargetMode="External"/><Relationship Id="rId7" Type="http://schemas.openxmlformats.org/officeDocument/2006/relationships/hyperlink" Target="https://www.clarin.eu/governance/user-involvement-committe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andards.clarin.eu/sis/" TargetMode="External"/><Relationship Id="rId5" Type="http://schemas.openxmlformats.org/officeDocument/2006/relationships/hyperlink" Target="https://www.clarin.eu/governance/standards-committee" TargetMode="External"/><Relationship Id="rId10" Type="http://schemas.openxmlformats.org/officeDocument/2006/relationships/hyperlink" Target="https://www.clarin.eu/content/clarin-mobility-grants" TargetMode="External"/><Relationship Id="rId4" Type="http://schemas.openxmlformats.org/officeDocument/2006/relationships/hyperlink" Target="https://www.clarin.eu/governance/legal-issues-committee" TargetMode="External"/><Relationship Id="rId9" Type="http://schemas.openxmlformats.org/officeDocument/2006/relationships/hyperlink" Target="https://www.clarin.eu/content/clarin-ambassadors-program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83e2817ed_6_0"/>
          <p:cNvSpPr txBox="1">
            <a:spLocks noGrp="1"/>
          </p:cNvSpPr>
          <p:nvPr>
            <p:ph type="ctrTitle"/>
          </p:nvPr>
        </p:nvSpPr>
        <p:spPr>
          <a:xfrm>
            <a:off x="1120025" y="494875"/>
            <a:ext cx="106689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sz="4400" dirty="0"/>
              <a:t>CLARIN Presentation</a:t>
            </a:r>
            <a:endParaRPr sz="4400" dirty="0"/>
          </a:p>
        </p:txBody>
      </p:sp>
      <p:pic>
        <p:nvPicPr>
          <p:cNvPr id="231" name="Google Shape;231;g2b83e2817ed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6600" y="2983975"/>
            <a:ext cx="5118797" cy="37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4e74edf06_0_0"/>
          <p:cNvSpPr txBox="1">
            <a:spLocks noGrp="1"/>
          </p:cNvSpPr>
          <p:nvPr>
            <p:ph type="title"/>
          </p:nvPr>
        </p:nvSpPr>
        <p:spPr>
          <a:xfrm>
            <a:off x="838200" y="43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/>
              <a:t>CLARIN Learning Hub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e4e74edf06_0_0"/>
          <p:cNvSpPr txBox="1"/>
          <p:nvPr/>
        </p:nvSpPr>
        <p:spPr>
          <a:xfrm>
            <a:off x="838200" y="1690700"/>
            <a:ext cx="1038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e4e74edf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16425"/>
            <a:ext cx="8303201" cy="3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4e74edf0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8775" y="3522475"/>
            <a:ext cx="7813228" cy="28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e4e74edf06_0_0"/>
          <p:cNvSpPr txBox="1"/>
          <p:nvPr/>
        </p:nvSpPr>
        <p:spPr>
          <a:xfrm>
            <a:off x="838200" y="5288425"/>
            <a:ext cx="37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Hub | CLARIN ERIC</a:t>
            </a:r>
            <a:endParaRPr sz="17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e4e74edf06_0_0"/>
          <p:cNvSpPr txBox="1"/>
          <p:nvPr/>
        </p:nvSpPr>
        <p:spPr>
          <a:xfrm>
            <a:off x="838200" y="5859100"/>
            <a:ext cx="344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the trainers’ mailing list</a:t>
            </a:r>
            <a:endParaRPr sz="18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445776494_1_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400">
                <a:latin typeface="Arial"/>
                <a:ea typeface="Arial"/>
                <a:cs typeface="Arial"/>
                <a:sym typeface="Arial"/>
              </a:rPr>
              <a:t>Impressions: Impact Stories and Tour de CLARIN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2b445776494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7650" y="1081950"/>
            <a:ext cx="3812325" cy="49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b445776494_1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425" y="985200"/>
            <a:ext cx="3907200" cy="50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445776494_1_7"/>
          <p:cNvSpPr txBox="1"/>
          <p:nvPr/>
        </p:nvSpPr>
        <p:spPr>
          <a:xfrm>
            <a:off x="1759425" y="6012750"/>
            <a:ext cx="3965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Impact Stories</a:t>
            </a:r>
            <a:endParaRPr sz="14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b445776494_1_7"/>
          <p:cNvSpPr txBox="1"/>
          <p:nvPr/>
        </p:nvSpPr>
        <p:spPr>
          <a:xfrm>
            <a:off x="6547650" y="6012750"/>
            <a:ext cx="3965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Tour de CLARIN</a:t>
            </a:r>
            <a:endParaRPr sz="14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2740875" y="302450"/>
            <a:ext cx="92355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CLARIN - Common Language Resources and Technology Infrastructure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 txBox="1">
            <a:spLocks noGrp="1"/>
          </p:cNvSpPr>
          <p:nvPr>
            <p:ph type="body" idx="1"/>
          </p:nvPr>
        </p:nvSpPr>
        <p:spPr>
          <a:xfrm>
            <a:off x="2581825" y="1825625"/>
            <a:ext cx="9506400" cy="4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Has ERIC status since 2012, ESFRI Landmark since 2016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Provides easy and sustainable access: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For scholars in the humanities and social sciences (SSH) and beyond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digital language data (in written, spoken or multimodal form)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advanced tools to discover, explore, exploit, annotate, analyse or combine them, wherever located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2732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16663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Through a single sign-on environment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Serves as an ecosystem for knowledge sharing and training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Is one of the European RIs in the SSH open cluster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ct val="1000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Actively involved in shaping the European Open Science Cloud (see </a:t>
            </a:r>
            <a:r>
              <a:rPr lang="en-GB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clarin.eu/eosc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28d4cecd_1_57"/>
          <p:cNvSpPr txBox="1">
            <a:spLocks noGrp="1"/>
          </p:cNvSpPr>
          <p:nvPr>
            <p:ph type="title"/>
          </p:nvPr>
        </p:nvSpPr>
        <p:spPr>
          <a:xfrm>
            <a:off x="415600" y="2860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CLARIN Strategy</a:t>
            </a:r>
            <a:endParaRPr/>
          </a:p>
        </p:txBody>
      </p:sp>
      <p:pic>
        <p:nvPicPr>
          <p:cNvPr id="271" name="Google Shape;271;g2ee28d4cecd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34575"/>
            <a:ext cx="3428926" cy="481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ee28d4cecd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25" y="1585467"/>
            <a:ext cx="7924875" cy="445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>
            <a:spLocks noGrp="1"/>
          </p:cNvSpPr>
          <p:nvPr>
            <p:ph type="title"/>
          </p:nvPr>
        </p:nvSpPr>
        <p:spPr>
          <a:xfrm>
            <a:off x="838200" y="115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Members and Centres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 txBox="1">
            <a:spLocks noGrp="1"/>
          </p:cNvSpPr>
          <p:nvPr>
            <p:ph type="body" idx="1"/>
          </p:nvPr>
        </p:nvSpPr>
        <p:spPr>
          <a:xfrm>
            <a:off x="838200" y="1570326"/>
            <a:ext cx="5832900" cy="4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A distributed network of 70 centres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24 members: AT, BE, BG, CY, CZ, DE, DK, EE, ES, FI, GR, HR, HU, IS, IT, LT, LV, NL, NO, PL, PT, SE, SI, ZA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2 observers: CH, UK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600"/>
              <a:buFont typeface="Arial"/>
              <a:buChar char="-"/>
            </a:pPr>
            <a:r>
              <a:rPr lang="en-GB" sz="2600">
                <a:latin typeface="Arial"/>
                <a:ea typeface="Arial"/>
                <a:cs typeface="Arial"/>
                <a:sym typeface="Arial"/>
              </a:rPr>
              <a:t>1 third party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2E2E"/>
              </a:buClr>
              <a:buSzPts val="2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949036" y="4925150"/>
            <a:ext cx="609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GB" sz="24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Value Proposition</a:t>
            </a:r>
            <a:r>
              <a:rPr lang="en-GB" sz="1800" b="0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(link to </a:t>
            </a: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949021" y="5639850"/>
            <a:ext cx="1156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 CLARIN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(video)</a:t>
            </a:r>
            <a:b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218" y="1406950"/>
            <a:ext cx="5603207" cy="47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>
            <a:spLocks noGrp="1"/>
          </p:cNvSpPr>
          <p:nvPr>
            <p:ph type="title"/>
          </p:nvPr>
        </p:nvSpPr>
        <p:spPr>
          <a:xfrm>
            <a:off x="760750" y="81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GB"/>
              <a:t>How CLARIN Works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7400" y="1028625"/>
            <a:ext cx="10363330" cy="58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4fddd9081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293" name="Google Shape;293;g2e4fddd9081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94" name="Google Shape;294;g2e4fddd908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e4fddd9081_0_0"/>
          <p:cNvSpPr txBox="1">
            <a:spLocks noGrp="1"/>
          </p:cNvSpPr>
          <p:nvPr>
            <p:ph type="sldNum" idx="12"/>
          </p:nvPr>
        </p:nvSpPr>
        <p:spPr>
          <a:xfrm>
            <a:off x="11296610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e4fddd9081_0_0"/>
          <p:cNvSpPr txBox="1">
            <a:spLocks noGrp="1"/>
          </p:cNvSpPr>
          <p:nvPr>
            <p:ph type="title"/>
          </p:nvPr>
        </p:nvSpPr>
        <p:spPr>
          <a:xfrm>
            <a:off x="1492933" y="251475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Virtual Language Observatory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https://vlo.clarin.eu</a:t>
            </a:r>
            <a:r>
              <a:rPr lang="en-GB" sz="3200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e4fddd9081_0_0"/>
          <p:cNvSpPr txBox="1">
            <a:spLocks noGrp="1"/>
          </p:cNvSpPr>
          <p:nvPr>
            <p:ph type="body" idx="1"/>
          </p:nvPr>
        </p:nvSpPr>
        <p:spPr>
          <a:xfrm>
            <a:off x="3" y="1729100"/>
            <a:ext cx="5474100" cy="4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Facet search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Links to landing pages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Download options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Details on licences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Details on technical features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Overview of tools that match the data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Citing LRs: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e4fddd908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7067" y="2266767"/>
            <a:ext cx="624300" cy="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e4fddd908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4100" y="1637667"/>
            <a:ext cx="2578533" cy="38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e4fddd908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567" y="344133"/>
            <a:ext cx="1072566" cy="107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e4fddd908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6650" y="1473375"/>
            <a:ext cx="7037527" cy="3243825"/>
          </a:xfrm>
          <a:prstGeom prst="rect">
            <a:avLst/>
          </a:prstGeom>
          <a:noFill/>
          <a:ln w="9525" cap="flat" cmpd="sng">
            <a:solidFill>
              <a:srgbClr val="07426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g2e4fddd908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48425" y="4896713"/>
            <a:ext cx="6173327" cy="1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4fddd9081_0_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308" name="Google Shape;308;g2e4fddd9081_0_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09" name="Google Shape;309;g2e4fddd9081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1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e4fddd9081_0_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11" name="Google Shape;311;g2e4fddd9081_0_14"/>
          <p:cNvSpPr txBox="1">
            <a:spLocks noGrp="1"/>
          </p:cNvSpPr>
          <p:nvPr>
            <p:ph type="title"/>
          </p:nvPr>
        </p:nvSpPr>
        <p:spPr>
          <a:xfrm>
            <a:off x="1324442" y="647317"/>
            <a:ext cx="1010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Language Resource Switchboard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https://switchboard.clarin.eu/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200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e4fddd9081_0_14"/>
          <p:cNvSpPr txBox="1">
            <a:spLocks noGrp="1"/>
          </p:cNvSpPr>
          <p:nvPr>
            <p:ph type="body" idx="1"/>
          </p:nvPr>
        </p:nvSpPr>
        <p:spPr>
          <a:xfrm>
            <a:off x="368800" y="1715433"/>
            <a:ext cx="7136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300"/>
              </a:spcBef>
              <a:spcAft>
                <a:spcPts val="0"/>
              </a:spcAft>
              <a:buSzPts val="28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Upload a text to find a matching tool for NLP tasks. It can be accessed directly from the VLO.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e4fddd9081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267" y="217433"/>
            <a:ext cx="872500" cy="8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e4fddd9081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594" y="1617733"/>
            <a:ext cx="4446234" cy="414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e4fddd9081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033" y="3200733"/>
            <a:ext cx="6242101" cy="196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4fddd9081_0_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321" name="Google Shape;321;g2e4fddd9081_0_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22" name="Google Shape;322;g2e4fddd9081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e4fddd9081_0_26"/>
          <p:cNvSpPr txBox="1">
            <a:spLocks noGrp="1"/>
          </p:cNvSpPr>
          <p:nvPr>
            <p:ph type="sldNum" idx="12"/>
          </p:nvPr>
        </p:nvSpPr>
        <p:spPr>
          <a:xfrm>
            <a:off x="11296610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e4fddd9081_0_26"/>
          <p:cNvSpPr txBox="1">
            <a:spLocks noGrp="1"/>
          </p:cNvSpPr>
          <p:nvPr>
            <p:ph type="title"/>
          </p:nvPr>
        </p:nvSpPr>
        <p:spPr>
          <a:xfrm>
            <a:off x="415658" y="3908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CLARIN</a:t>
            </a:r>
            <a:r>
              <a:rPr lang="en-GB" sz="4300" b="1">
                <a:solidFill>
                  <a:srgbClr val="07426E"/>
                </a:solidFill>
                <a:latin typeface="Arial"/>
                <a:ea typeface="Arial"/>
                <a:cs typeface="Arial"/>
                <a:sym typeface="Arial"/>
              </a:rPr>
              <a:t> Resource Families</a:t>
            </a: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https://www.clarin.eu/resource-families</a:t>
            </a:r>
            <a:endParaRPr sz="4300" b="1">
              <a:solidFill>
                <a:srgbClr val="074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2e4fddd9081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2257" y="1418883"/>
            <a:ext cx="8819755" cy="49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e4fddd9081_0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5075" y="98700"/>
            <a:ext cx="1258167" cy="125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e4fddd9081_0_26"/>
          <p:cNvSpPr txBox="1"/>
          <p:nvPr/>
        </p:nvSpPr>
        <p:spPr>
          <a:xfrm>
            <a:off x="372250" y="1912100"/>
            <a:ext cx="31200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lang="en-GB" sz="215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 user-friendly overview per data type of the available language resources in the CLARIN infrastructure.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e4fddd9081_0_26"/>
          <p:cNvSpPr/>
          <p:nvPr/>
        </p:nvSpPr>
        <p:spPr>
          <a:xfrm>
            <a:off x="3777750" y="4529025"/>
            <a:ext cx="2134500" cy="32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2684237" y="147138"/>
            <a:ext cx="8973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 sz="3400"/>
              <a:t>Finding &amp; Sharing Knowledge &amp; Expertise in CLARIN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 txBox="1">
            <a:spLocks noGrp="1"/>
          </p:cNvSpPr>
          <p:nvPr>
            <p:ph type="body" idx="1"/>
          </p:nvPr>
        </p:nvSpPr>
        <p:spPr>
          <a:xfrm>
            <a:off x="2723825" y="1530075"/>
            <a:ext cx="9335100" cy="5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>
                <a:latin typeface="Arial"/>
                <a:ea typeface="Arial"/>
                <a:cs typeface="Arial"/>
                <a:sym typeface="Arial"/>
              </a:rPr>
              <a:t>CLARIN committees</a:t>
            </a:r>
            <a:r>
              <a:rPr lang="en-GB" sz="2150"/>
              <a:t>:</a:t>
            </a:r>
            <a:endParaRPr sz="21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Knowledge Infrastructure</a:t>
            </a:r>
            <a:r>
              <a:rPr lang="en-GB" sz="2150" u="sng">
                <a:solidFill>
                  <a:srgbClr val="0563C1"/>
                </a:solidFill>
              </a:rPr>
              <a:t> - K-centres, best practice papers, ...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 and Ethical Issues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Standards and Interoperability</a:t>
            </a:r>
            <a:r>
              <a:rPr lang="en-GB" sz="2150" u="sng">
                <a:solidFill>
                  <a:srgbClr val="0563C1"/>
                </a:solidFill>
              </a:rPr>
              <a:t> &amp; </a:t>
            </a:r>
            <a:r>
              <a:rPr lang="en-GB" sz="215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Standards Information System</a:t>
            </a:r>
            <a:endParaRPr sz="2150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Involvement</a:t>
            </a:r>
            <a:endParaRPr sz="2150" u="sng">
              <a:solidFill>
                <a:srgbClr val="0563C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Trainers’ Network</a:t>
            </a:r>
            <a:endParaRPr sz="2150" b="1" u="sng">
              <a:solidFill>
                <a:srgbClr val="0563C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</a:t>
            </a:r>
            <a:r>
              <a:rPr lang="en-GB" sz="2150" b="1" u="sng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GB" sz="2150" b="1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mbassadors</a:t>
            </a:r>
            <a:endParaRPr sz="2150" b="1" u="sng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50" b="1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Mobility Grants</a:t>
            </a:r>
            <a:endParaRPr sz="2150" b="1" u="sng">
              <a:solidFill>
                <a:srgbClr val="0563C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5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1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RIN_Title">
  <a:themeElements>
    <a:clrScheme name="0080aa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07416E"/>
      </a:accent1>
      <a:accent2>
        <a:srgbClr val="38688B"/>
      </a:accent2>
      <a:accent3>
        <a:srgbClr val="007FAA"/>
      </a:accent3>
      <a:accent4>
        <a:srgbClr val="3399BB"/>
      </a:accent4>
      <a:accent5>
        <a:srgbClr val="9AC7C1"/>
      </a:accent5>
      <a:accent6>
        <a:srgbClr val="9AC7C1"/>
      </a:accent6>
      <a:hlink>
        <a:srgbClr val="0373CB"/>
      </a:hlink>
      <a:folHlink>
        <a:srgbClr val="9AC7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N_Body2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N_Body1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ARIN_Body2">
  <a:themeElements>
    <a:clrScheme name="CLARIN">
      <a:dk1>
        <a:srgbClr val="000000"/>
      </a:dk1>
      <a:lt1>
        <a:srgbClr val="FFFFFF"/>
      </a:lt1>
      <a:dk2>
        <a:srgbClr val="07416E"/>
      </a:dk2>
      <a:lt2>
        <a:srgbClr val="9CB3C5"/>
      </a:lt2>
      <a:accent1>
        <a:srgbClr val="38688B"/>
      </a:accent1>
      <a:accent2>
        <a:srgbClr val="0088D4"/>
      </a:accent2>
      <a:accent3>
        <a:srgbClr val="3399BB"/>
      </a:accent3>
      <a:accent4>
        <a:srgbClr val="A2C037"/>
      </a:accent4>
      <a:accent5>
        <a:srgbClr val="9AC7C1"/>
      </a:accent5>
      <a:accent6>
        <a:srgbClr val="9AC7C1"/>
      </a:accent6>
      <a:hlink>
        <a:srgbClr val="99CCDD"/>
      </a:hlink>
      <a:folHlink>
        <a:srgbClr val="DAE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Macintosh PowerPoint</Application>
  <PresentationFormat>Widescreen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NTR</vt:lpstr>
      <vt:lpstr>Calibri</vt:lpstr>
      <vt:lpstr>Questrial</vt:lpstr>
      <vt:lpstr>CLARIN_Title</vt:lpstr>
      <vt:lpstr>CLARIN_Body2</vt:lpstr>
      <vt:lpstr>CLARIN_Body1</vt:lpstr>
      <vt:lpstr>CLARIN_Body2</vt:lpstr>
      <vt:lpstr>CLARIN Presentation</vt:lpstr>
      <vt:lpstr>CLARIN - Common Language Resources and Technology Infrastructure </vt:lpstr>
      <vt:lpstr>CLARIN Strategy</vt:lpstr>
      <vt:lpstr>Members and Centres</vt:lpstr>
      <vt:lpstr>How CLARIN Works</vt:lpstr>
      <vt:lpstr>PowerPoint Presentation</vt:lpstr>
      <vt:lpstr>PowerPoint Presentation</vt:lpstr>
      <vt:lpstr>PowerPoint Presentation</vt:lpstr>
      <vt:lpstr>Finding &amp; Sharing Knowledge &amp; Expertise in CLARIN</vt:lpstr>
      <vt:lpstr>CLARIN Learning Hub</vt:lpstr>
      <vt:lpstr>Impressions: Impact Stories and Tour de CLARIN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FRANCESCA FRONTINI</dc:creator>
  <cp:lastModifiedBy>Sonja Filiposka</cp:lastModifiedBy>
  <cp:revision>2</cp:revision>
  <dcterms:created xsi:type="dcterms:W3CDTF">2023-09-28T07:47:24Z</dcterms:created>
  <dcterms:modified xsi:type="dcterms:W3CDTF">2024-09-17T09:48:14Z</dcterms:modified>
</cp:coreProperties>
</file>